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 id="399" r:id="rId36"/>
    <p:sldId id="400" r:id="rId3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7904" y="0"/>
            <a:ext cx="6108192" cy="6858000"/>
          </a:xfrm>
          <a:prstGeom prst="rect">
            <a:avLst/>
          </a:prstGeom>
        </p:spPr>
      </p:pic>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20</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9</a:t>
            </a:r>
            <a:r>
              <a:rPr lang="en-US" dirty="0"/>
              <a:t> Blessed </a:t>
            </a:r>
            <a:r>
              <a:rPr lang="en-US" i="1" dirty="0"/>
              <a:t>are </a:t>
            </a:r>
            <a:r>
              <a:rPr lang="en-US" dirty="0"/>
              <a:t>the peacemakers, For they shall be called sons of God.  </a:t>
            </a:r>
            <a:r>
              <a:rPr lang="en-US" baseline="30000" dirty="0"/>
              <a:t>10</a:t>
            </a:r>
            <a:r>
              <a:rPr lang="en-US" dirty="0"/>
              <a:t> Blessed are those who are persecuted for righteousness' sake, For theirs is the kingdom of heaven.  </a:t>
            </a:r>
            <a:r>
              <a:rPr lang="en-US" baseline="30000" dirty="0"/>
              <a:t>11</a:t>
            </a:r>
            <a:r>
              <a:rPr lang="en-US" dirty="0"/>
              <a:t>  "Blessed are you when they revile and persecute you, and say all kinds of evil against you falsely for My sake.  </a:t>
            </a:r>
            <a:r>
              <a:rPr lang="en-US" baseline="30000" dirty="0"/>
              <a:t>12</a:t>
            </a:r>
            <a:r>
              <a:rPr lang="en-US" dirty="0"/>
              <a:t> "Rejoice and be exceedingly glad, for great </a:t>
            </a:r>
            <a:r>
              <a:rPr lang="en-US" i="1" dirty="0"/>
              <a:t>is </a:t>
            </a:r>
            <a:r>
              <a:rPr lang="en-US" dirty="0"/>
              <a:t>your reward in heaven, for so they persecuted the prophets who were before you.	</a:t>
            </a:r>
            <a:endParaRPr lang="en-US" dirty="0"/>
          </a:p>
        </p:txBody>
      </p:sp>
    </p:spTree>
    <p:extLst>
      <p:ext uri="{BB962C8B-B14F-4D97-AF65-F5344CB8AC3E}">
        <p14:creationId xmlns:p14="http://schemas.microsoft.com/office/powerpoint/2010/main" val="337353593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a:t>
            </a:r>
            <a:r>
              <a:rPr lang="en-US" dirty="0"/>
              <a:t> "Blessed </a:t>
            </a:r>
            <a:r>
              <a:rPr lang="en-US" i="1" dirty="0"/>
              <a:t>are </a:t>
            </a:r>
            <a:r>
              <a:rPr lang="en-US" dirty="0"/>
              <a:t>the poor in spirit, For theirs is the kingdom of heaven.  </a:t>
            </a:r>
          </a:p>
          <a:p>
            <a:r>
              <a:rPr lang="en-US" dirty="0"/>
              <a:t> </a:t>
            </a:r>
          </a:p>
        </p:txBody>
      </p:sp>
    </p:spTree>
    <p:extLst>
      <p:ext uri="{BB962C8B-B14F-4D97-AF65-F5344CB8AC3E}">
        <p14:creationId xmlns:p14="http://schemas.microsoft.com/office/powerpoint/2010/main" val="317983492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30:7 Two </a:t>
            </a:r>
            <a:r>
              <a:rPr lang="en-US" i="1" dirty="0"/>
              <a:t>things </a:t>
            </a:r>
            <a:r>
              <a:rPr lang="en-US" dirty="0"/>
              <a:t>I request of You (Deprive me not before I die):  </a:t>
            </a:r>
            <a:r>
              <a:rPr lang="en-US" baseline="30000" dirty="0"/>
              <a:t>8</a:t>
            </a:r>
            <a:r>
              <a:rPr lang="en-US" dirty="0"/>
              <a:t> Remove falsehood and lies far from me; Give me neither poverty nor riches -- Feed me with the food allotted to me;  </a:t>
            </a:r>
            <a:r>
              <a:rPr lang="en-US" baseline="30000" dirty="0"/>
              <a:t>9</a:t>
            </a:r>
            <a:r>
              <a:rPr lang="en-US" dirty="0"/>
              <a:t> Lest I be full and deny </a:t>
            </a:r>
            <a:r>
              <a:rPr lang="en-US" i="1" dirty="0"/>
              <a:t>You, </a:t>
            </a:r>
            <a:r>
              <a:rPr lang="en-US" dirty="0"/>
              <a:t>And say, "Who </a:t>
            </a:r>
            <a:r>
              <a:rPr lang="en-US" i="1" dirty="0"/>
              <a:t>is </a:t>
            </a:r>
            <a:r>
              <a:rPr lang="en-US" dirty="0"/>
              <a:t>the LORD?" Or lest I be poor and steal, And profane the name of my God.</a:t>
            </a:r>
          </a:p>
          <a:p>
            <a:r>
              <a:rPr lang="en-US" dirty="0"/>
              <a:t> </a:t>
            </a:r>
          </a:p>
        </p:txBody>
      </p:sp>
    </p:spTree>
    <p:extLst>
      <p:ext uri="{BB962C8B-B14F-4D97-AF65-F5344CB8AC3E}">
        <p14:creationId xmlns:p14="http://schemas.microsoft.com/office/powerpoint/2010/main" val="403430558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3:18 Let no one deceive himself. If anyone among you seems to be wise in this age, let him become a fool that he may become wise.</a:t>
            </a:r>
          </a:p>
        </p:txBody>
      </p:sp>
    </p:spTree>
    <p:extLst>
      <p:ext uri="{BB962C8B-B14F-4D97-AF65-F5344CB8AC3E}">
        <p14:creationId xmlns:p14="http://schemas.microsoft.com/office/powerpoint/2010/main" val="371260837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8:4 What is man that You are mindful of him, And the son of man that You visit him?</a:t>
            </a:r>
          </a:p>
          <a:p>
            <a:r>
              <a:rPr lang="en-US" dirty="0"/>
              <a:t> </a:t>
            </a:r>
          </a:p>
        </p:txBody>
      </p:sp>
    </p:spTree>
    <p:extLst>
      <p:ext uri="{BB962C8B-B14F-4D97-AF65-F5344CB8AC3E}">
        <p14:creationId xmlns:p14="http://schemas.microsoft.com/office/powerpoint/2010/main" val="349532430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3:3  For we are the circumcision, who worship God in the Spirit, rejoice in Christ Jesus, and have no confidence in the flesh,  </a:t>
            </a:r>
            <a:r>
              <a:rPr lang="en-US" baseline="30000" dirty="0"/>
              <a:t>4</a:t>
            </a:r>
            <a:r>
              <a:rPr lang="en-US" dirty="0"/>
              <a:t> though I also might have confidence in the flesh. If anyone else thinks he may have confidence in the flesh, I more so:  </a:t>
            </a:r>
            <a:r>
              <a:rPr lang="en-US" baseline="30000" dirty="0"/>
              <a:t>5</a:t>
            </a:r>
            <a:r>
              <a:rPr lang="en-US" dirty="0"/>
              <a:t> circumcised the eighth day, of the stock of Israel, </a:t>
            </a:r>
            <a:r>
              <a:rPr lang="en-US" i="1" dirty="0"/>
              <a:t>of </a:t>
            </a:r>
            <a:r>
              <a:rPr lang="en-US" dirty="0"/>
              <a:t>the tribe of Benjamin, a Hebrew of the Hebrews; concerning the law, a Pharisee;  </a:t>
            </a:r>
            <a:r>
              <a:rPr lang="en-US" baseline="30000" dirty="0"/>
              <a:t>6</a:t>
            </a:r>
            <a:r>
              <a:rPr lang="en-US" dirty="0"/>
              <a:t> concerning zeal, persecuting the church; concerning the righteousness which is in the law, blameless.  </a:t>
            </a:r>
          </a:p>
        </p:txBody>
      </p:sp>
    </p:spTree>
    <p:extLst>
      <p:ext uri="{BB962C8B-B14F-4D97-AF65-F5344CB8AC3E}">
        <p14:creationId xmlns:p14="http://schemas.microsoft.com/office/powerpoint/2010/main" val="312539996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7</a:t>
            </a:r>
            <a:r>
              <a:rPr lang="en-US" dirty="0"/>
              <a:t> But what things were gain to me, these I have counted loss for Christ.  </a:t>
            </a:r>
            <a:r>
              <a:rPr lang="en-US" baseline="30000" dirty="0"/>
              <a:t>8</a:t>
            </a:r>
            <a:r>
              <a:rPr lang="en-US" dirty="0"/>
              <a:t> Yet indeed I also count all things loss for the excellence of the knowledge of Christ Jesus my Lord, for whom I have suffered the loss of all things, and count them as rubbish, that I may gain Christ  </a:t>
            </a:r>
            <a:r>
              <a:rPr lang="en-US" baseline="30000" dirty="0"/>
              <a:t>9</a:t>
            </a:r>
            <a:r>
              <a:rPr lang="en-US" dirty="0"/>
              <a:t> and be found in Him, not having my own righteousness, which </a:t>
            </a:r>
            <a:r>
              <a:rPr lang="en-US" i="1" dirty="0"/>
              <a:t>is </a:t>
            </a:r>
            <a:r>
              <a:rPr lang="en-US" dirty="0"/>
              <a:t>from the law, but that which </a:t>
            </a:r>
            <a:r>
              <a:rPr lang="en-US" i="1" dirty="0"/>
              <a:t>is </a:t>
            </a:r>
            <a:r>
              <a:rPr lang="en-US" dirty="0"/>
              <a:t>through faith in Christ, the righteousness which is from God by faith;  </a:t>
            </a:r>
            <a:r>
              <a:rPr lang="en-US" baseline="30000" dirty="0"/>
              <a:t>10</a:t>
            </a:r>
            <a:r>
              <a:rPr lang="en-US" dirty="0"/>
              <a:t> that I may know Him and the power of His resurrection, and the fellowship of His sufferings, being conformed to His death,</a:t>
            </a:r>
            <a:endParaRPr lang="en-US" dirty="0"/>
          </a:p>
        </p:txBody>
      </p:sp>
    </p:spTree>
    <p:extLst>
      <p:ext uri="{BB962C8B-B14F-4D97-AF65-F5344CB8AC3E}">
        <p14:creationId xmlns:p14="http://schemas.microsoft.com/office/powerpoint/2010/main" val="6626387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1026" name="Picture 2" descr="http://static.ddmcdn.com/gif/brain-religio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9071" y="0"/>
            <a:ext cx="6585857" cy="4939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33906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Blessed </a:t>
            </a:r>
            <a:r>
              <a:rPr lang="en-US" i="1" dirty="0"/>
              <a:t>are </a:t>
            </a:r>
            <a:r>
              <a:rPr lang="en-US" dirty="0"/>
              <a:t>those who mourn, For they shall be comforted.  </a:t>
            </a:r>
          </a:p>
        </p:txBody>
      </p:sp>
    </p:spTree>
    <p:extLst>
      <p:ext uri="{BB962C8B-B14F-4D97-AF65-F5344CB8AC3E}">
        <p14:creationId xmlns:p14="http://schemas.microsoft.com/office/powerpoint/2010/main" val="298541857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BDAG to experience sadness as the result of some condition or circumstance, </a:t>
            </a:r>
            <a:r>
              <a:rPr lang="en-US" i="1" dirty="0"/>
              <a:t>be sad, grieve, mourn. </a:t>
            </a:r>
            <a:r>
              <a:rPr lang="en-US" dirty="0"/>
              <a:t>To engage in mourning for one who is dead,…</a:t>
            </a:r>
          </a:p>
        </p:txBody>
      </p:sp>
    </p:spTree>
    <p:extLst>
      <p:ext uri="{BB962C8B-B14F-4D97-AF65-F5344CB8AC3E}">
        <p14:creationId xmlns:p14="http://schemas.microsoft.com/office/powerpoint/2010/main" val="137128960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Friedrich Nietzsche (1844-1900), the German philosopher, looked upon the New Testament morals as a “malignant disease.” </a:t>
            </a:r>
          </a:p>
          <a:p>
            <a:r>
              <a:rPr lang="en-US" dirty="0"/>
              <a:t>2. George Bernard Shaw called the Sermon on the Mount an “impractical outburst of anarchism and sentimentality</a:t>
            </a:r>
            <a:r>
              <a:rPr lang="en-US" dirty="0" smtClean="0"/>
              <a:t>.”</a:t>
            </a:r>
            <a:endParaRPr lang="en-US" dirty="0"/>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7:10 For godly sorrow produces repentance </a:t>
            </a:r>
            <a:r>
              <a:rPr lang="en-US" i="1" dirty="0"/>
              <a:t>leading </a:t>
            </a:r>
            <a:r>
              <a:rPr lang="en-US" dirty="0"/>
              <a:t>to salvation, not to be regretted; but the sorrow of the world produces death.</a:t>
            </a:r>
          </a:p>
        </p:txBody>
      </p:sp>
    </p:spTree>
    <p:extLst>
      <p:ext uri="{BB962C8B-B14F-4D97-AF65-F5344CB8AC3E}">
        <p14:creationId xmlns:p14="http://schemas.microsoft.com/office/powerpoint/2010/main" val="60730526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12:7 And lest I should be exalted above measure by the abundance of the revelations, a thorn in the flesh was given to me, a messenger of Satan to buffet me, lest I be exalted above measure.  </a:t>
            </a:r>
            <a:r>
              <a:rPr lang="en-US" baseline="30000" dirty="0"/>
              <a:t>8</a:t>
            </a:r>
            <a:r>
              <a:rPr lang="en-US" dirty="0"/>
              <a:t> Concerning this thing I pleaded with the Lord three times that it might depart from me.  </a:t>
            </a:r>
            <a:r>
              <a:rPr lang="en-US" baseline="30000" dirty="0"/>
              <a:t>9</a:t>
            </a:r>
            <a:r>
              <a:rPr lang="en-US" dirty="0"/>
              <a:t> And He said to me, "My grace is sufficient for you, for My strength is made perfect in weakness." Therefore most gladly I will rather boast in my infirmities, that the power of Christ may rest upon me.</a:t>
            </a:r>
          </a:p>
        </p:txBody>
      </p:sp>
    </p:spTree>
    <p:extLst>
      <p:ext uri="{BB962C8B-B14F-4D97-AF65-F5344CB8AC3E}">
        <p14:creationId xmlns:p14="http://schemas.microsoft.com/office/powerpoint/2010/main" val="346712433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19:41 Now as He drew near, He saw the city and wept over it,  </a:t>
            </a:r>
            <a:r>
              <a:rPr lang="en-US" baseline="30000" dirty="0"/>
              <a:t>42</a:t>
            </a:r>
            <a:r>
              <a:rPr lang="en-US" dirty="0"/>
              <a:t> saying, "If you had known, even you, especially in this your day, the things </a:t>
            </a:r>
            <a:r>
              <a:rPr lang="en-US" i="1" dirty="0"/>
              <a:t>that make </a:t>
            </a:r>
            <a:r>
              <a:rPr lang="en-US" dirty="0"/>
              <a:t>for your peace! But now they are hidden from your eyes.  </a:t>
            </a:r>
            <a:r>
              <a:rPr lang="en-US" baseline="30000" dirty="0"/>
              <a:t>43</a:t>
            </a:r>
            <a:r>
              <a:rPr lang="en-US" dirty="0"/>
              <a:t> "For days will come upon you when your enemies will build an embankment around you, surround you and close you in on every side,  </a:t>
            </a:r>
            <a:r>
              <a:rPr lang="en-US" baseline="30000" dirty="0"/>
              <a:t>44</a:t>
            </a:r>
            <a:r>
              <a:rPr lang="en-US" dirty="0"/>
              <a:t> "and level you, and your children within you, to the ground; and they will not leave in you one stone upon another, because you did not know the time of your visitation."</a:t>
            </a:r>
          </a:p>
        </p:txBody>
      </p:sp>
    </p:spTree>
    <p:extLst>
      <p:ext uri="{BB962C8B-B14F-4D97-AF65-F5344CB8AC3E}">
        <p14:creationId xmlns:p14="http://schemas.microsoft.com/office/powerpoint/2010/main" val="192360541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40:1 To the Chief Musician. A Psalm of David. I waited patiently for the LORD; And He inclined to me, And heard my cry. </a:t>
            </a:r>
            <a:r>
              <a:rPr lang="en-US" baseline="30000" dirty="0"/>
              <a:t>2 </a:t>
            </a:r>
            <a:r>
              <a:rPr lang="en-US" dirty="0"/>
              <a:t>He also brought me up out of a horrible pit, Out of the miry clay, And set my feet upon a rock, </a:t>
            </a:r>
            <a:r>
              <a:rPr lang="en-US" i="1" dirty="0"/>
              <a:t>And </a:t>
            </a:r>
            <a:r>
              <a:rPr lang="en-US" dirty="0"/>
              <a:t>established my steps. </a:t>
            </a:r>
            <a:r>
              <a:rPr lang="en-US" baseline="30000" dirty="0"/>
              <a:t>3 </a:t>
            </a:r>
            <a:r>
              <a:rPr lang="en-US" dirty="0"/>
              <a:t>He has put a new song in my mouth -- Praise to our God; Many will see </a:t>
            </a:r>
            <a:r>
              <a:rPr lang="en-US" i="1" dirty="0"/>
              <a:t>it </a:t>
            </a:r>
            <a:r>
              <a:rPr lang="en-US" dirty="0"/>
              <a:t>and fear, And will trust in the LORD.</a:t>
            </a:r>
          </a:p>
        </p:txBody>
      </p:sp>
    </p:spTree>
    <p:extLst>
      <p:ext uri="{BB962C8B-B14F-4D97-AF65-F5344CB8AC3E}">
        <p14:creationId xmlns:p14="http://schemas.microsoft.com/office/powerpoint/2010/main" val="337377030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11:28 "Come to Me, all </a:t>
            </a:r>
            <a:r>
              <a:rPr lang="en-US" i="1" dirty="0"/>
              <a:t>you </a:t>
            </a:r>
            <a:r>
              <a:rPr lang="en-US" dirty="0"/>
              <a:t>who labor and are heavy laden, and I will give you rest.  </a:t>
            </a:r>
            <a:r>
              <a:rPr lang="en-US" baseline="30000" dirty="0"/>
              <a:t>29</a:t>
            </a:r>
            <a:r>
              <a:rPr lang="en-US" dirty="0"/>
              <a:t> "Take My yoke upon you and learn from Me, for I am gentle and lowly in heart, and you will find rest for your souls.  </a:t>
            </a:r>
            <a:r>
              <a:rPr lang="en-US" baseline="30000" dirty="0"/>
              <a:t>30</a:t>
            </a:r>
            <a:r>
              <a:rPr lang="en-US" dirty="0"/>
              <a:t> "For My yoke </a:t>
            </a:r>
            <a:r>
              <a:rPr lang="en-US" i="1" dirty="0"/>
              <a:t>is </a:t>
            </a:r>
            <a:r>
              <a:rPr lang="en-US" dirty="0"/>
              <a:t>easy and My burden is light."</a:t>
            </a:r>
          </a:p>
        </p:txBody>
      </p:sp>
    </p:spTree>
    <p:extLst>
      <p:ext uri="{BB962C8B-B14F-4D97-AF65-F5344CB8AC3E}">
        <p14:creationId xmlns:p14="http://schemas.microsoft.com/office/powerpoint/2010/main" val="26827268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Blessed </a:t>
            </a:r>
            <a:r>
              <a:rPr lang="en-US" i="1" dirty="0"/>
              <a:t>are </a:t>
            </a:r>
            <a:r>
              <a:rPr lang="en-US" dirty="0"/>
              <a:t>the meek, For they shall inherit the earth.  </a:t>
            </a:r>
          </a:p>
          <a:p>
            <a:r>
              <a:rPr lang="en-US" dirty="0"/>
              <a:t> </a:t>
            </a:r>
          </a:p>
        </p:txBody>
      </p:sp>
    </p:spTree>
    <p:extLst>
      <p:ext uri="{BB962C8B-B14F-4D97-AF65-F5344CB8AC3E}">
        <p14:creationId xmlns:p14="http://schemas.microsoft.com/office/powerpoint/2010/main" val="345445231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BDAG …to not being overly impressed by a sense of one’s self-importance, </a:t>
            </a:r>
            <a:r>
              <a:rPr lang="en-US" i="1" dirty="0"/>
              <a:t>gentle, </a:t>
            </a:r>
            <a:r>
              <a:rPr lang="en-US" dirty="0"/>
              <a:t>humble, </a:t>
            </a:r>
            <a:r>
              <a:rPr lang="en-US" i="1" dirty="0"/>
              <a:t>considerate,</a:t>
            </a:r>
            <a:endParaRPr lang="en-US" dirty="0"/>
          </a:p>
        </p:txBody>
      </p:sp>
    </p:spTree>
    <p:extLst>
      <p:ext uri="{BB962C8B-B14F-4D97-AF65-F5344CB8AC3E}">
        <p14:creationId xmlns:p14="http://schemas.microsoft.com/office/powerpoint/2010/main" val="157884381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ASV </a:t>
            </a:r>
            <a:r>
              <a:rPr lang="en-US" dirty="0"/>
              <a:t>Numbers 12:3 Now the man Moses was very meek, above all the men that were upon the face of the earth.</a:t>
            </a:r>
          </a:p>
        </p:txBody>
      </p:sp>
    </p:spTree>
    <p:extLst>
      <p:ext uri="{BB962C8B-B14F-4D97-AF65-F5344CB8AC3E}">
        <p14:creationId xmlns:p14="http://schemas.microsoft.com/office/powerpoint/2010/main" val="25289803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1 Peter 5:5 …"God resists the proud, But gives grace to the humble."</a:t>
            </a:r>
          </a:p>
          <a:p>
            <a:pPr eaLnBrk="1" hangingPunct="1"/>
            <a:endParaRPr lang="en-US" dirty="0"/>
          </a:p>
        </p:txBody>
      </p:sp>
    </p:spTree>
    <p:extLst>
      <p:ext uri="{BB962C8B-B14F-4D97-AF65-F5344CB8AC3E}">
        <p14:creationId xmlns:p14="http://schemas.microsoft.com/office/powerpoint/2010/main" val="144124781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37:3 Trust in the LORD, and do good; Dwell in the land, and feed on His faithfulness. </a:t>
            </a:r>
            <a:r>
              <a:rPr lang="en-US" baseline="30000" dirty="0"/>
              <a:t>4</a:t>
            </a:r>
            <a:r>
              <a:rPr lang="en-US" dirty="0"/>
              <a:t> Delight yourself also in the LORD, And He shall give you the desires of your heart. </a:t>
            </a:r>
            <a:r>
              <a:rPr lang="en-US" baseline="30000" dirty="0"/>
              <a:t>5</a:t>
            </a:r>
            <a:r>
              <a:rPr lang="en-US" dirty="0"/>
              <a:t> Commit your way to the LORD, Trust also in Him, And He shall bring </a:t>
            </a:r>
            <a:r>
              <a:rPr lang="en-US" i="1" dirty="0"/>
              <a:t>it </a:t>
            </a:r>
            <a:r>
              <a:rPr lang="en-US" dirty="0"/>
              <a:t>to pass. </a:t>
            </a:r>
            <a:r>
              <a:rPr lang="en-US" baseline="30000" dirty="0"/>
              <a:t>6</a:t>
            </a:r>
            <a:r>
              <a:rPr lang="en-US" dirty="0"/>
              <a:t> He shall bring forth your righteousness as the light, And your justice as the noonday. </a:t>
            </a:r>
            <a:r>
              <a:rPr lang="en-US" baseline="30000" dirty="0"/>
              <a:t>7</a:t>
            </a:r>
            <a:r>
              <a:rPr lang="en-US" dirty="0"/>
              <a:t> Rest in the LORD, and wait patiently for Him; Do not fret because of him who prospers in his way, Because of the man who brings wicked schemes to pass. </a:t>
            </a:r>
            <a:r>
              <a:rPr lang="en-US" baseline="30000" dirty="0"/>
              <a:t>8</a:t>
            </a:r>
            <a:r>
              <a:rPr lang="en-US" dirty="0"/>
              <a:t> Cease from anger, and forsake wrath; Do not fret -- </a:t>
            </a:r>
            <a:r>
              <a:rPr lang="en-US" i="1" dirty="0"/>
              <a:t>it </a:t>
            </a:r>
            <a:r>
              <a:rPr lang="en-US" dirty="0"/>
              <a:t>only </a:t>
            </a:r>
            <a:r>
              <a:rPr lang="en-US" i="1" dirty="0"/>
              <a:t>causes </a:t>
            </a:r>
            <a:r>
              <a:rPr lang="en-US" dirty="0"/>
              <a:t>harm. </a:t>
            </a:r>
          </a:p>
        </p:txBody>
      </p:sp>
    </p:spTree>
    <p:extLst>
      <p:ext uri="{BB962C8B-B14F-4D97-AF65-F5344CB8AC3E}">
        <p14:creationId xmlns:p14="http://schemas.microsoft.com/office/powerpoint/2010/main" val="264812429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3. Dispensationalists believe it to be for the future Kingdom, not for us. </a:t>
            </a:r>
          </a:p>
          <a:p>
            <a:pPr marL="457200" lvl="0" indent="-457200">
              <a:buFont typeface="Arial" pitchFamily="34" charset="0"/>
              <a:buChar char="•"/>
            </a:pPr>
            <a:r>
              <a:rPr lang="en-US" dirty="0"/>
              <a:t>A note in the </a:t>
            </a:r>
            <a:r>
              <a:rPr lang="en-US" dirty="0" err="1"/>
              <a:t>Scofield</a:t>
            </a:r>
            <a:r>
              <a:rPr lang="en-US" dirty="0"/>
              <a:t> Bible reads: “For these reasons the Sermon on the Mount in its primary application gives neither the privilege nor the duty of the Church.”</a:t>
            </a:r>
          </a:p>
          <a:p>
            <a:pPr marL="457200" lvl="0" indent="-457200">
              <a:buFont typeface="Arial" pitchFamily="34" charset="0"/>
              <a:buChar char="•"/>
            </a:pPr>
            <a:r>
              <a:rPr lang="en-US" dirty="0"/>
              <a:t>Yet, Jesus said “Blessed are those who are persecuted…”</a:t>
            </a:r>
          </a:p>
          <a:p>
            <a:pPr marL="457200" lvl="0" indent="-457200">
              <a:buFont typeface="Arial" pitchFamily="34" charset="0"/>
              <a:buChar char="•"/>
            </a:pPr>
            <a:r>
              <a:rPr lang="en-US" dirty="0"/>
              <a:t>Is this the “new earth”?</a:t>
            </a:r>
            <a:endParaRPr lang="en-US" dirty="0"/>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9</a:t>
            </a:r>
            <a:r>
              <a:rPr lang="en-US" dirty="0"/>
              <a:t> For evildoers shall be cut off; But those who wait on the LORD, They shall inherit the earth. </a:t>
            </a:r>
            <a:r>
              <a:rPr lang="en-US" baseline="30000" dirty="0"/>
              <a:t>10</a:t>
            </a:r>
            <a:r>
              <a:rPr lang="en-US" dirty="0"/>
              <a:t> For yet a little while and the wicked </a:t>
            </a:r>
            <a:r>
              <a:rPr lang="en-US" i="1" dirty="0"/>
              <a:t>shall be </a:t>
            </a:r>
            <a:r>
              <a:rPr lang="en-US" dirty="0"/>
              <a:t>no </a:t>
            </a:r>
            <a:r>
              <a:rPr lang="en-US" i="1" dirty="0"/>
              <a:t>more; </a:t>
            </a:r>
            <a:r>
              <a:rPr lang="en-US" dirty="0"/>
              <a:t>Indeed, you will look carefully for his place, But it </a:t>
            </a:r>
            <a:r>
              <a:rPr lang="en-US" i="1" dirty="0"/>
              <a:t>shall be </a:t>
            </a:r>
            <a:r>
              <a:rPr lang="en-US" dirty="0"/>
              <a:t>no </a:t>
            </a:r>
            <a:r>
              <a:rPr lang="en-US" i="1" dirty="0"/>
              <a:t>more. </a:t>
            </a:r>
            <a:r>
              <a:rPr lang="en-US" baseline="30000" dirty="0"/>
              <a:t>11</a:t>
            </a:r>
            <a:r>
              <a:rPr lang="en-US" dirty="0"/>
              <a:t> But the meek shall inherit the earth, And shall delight themselves in the abundance of peace.  </a:t>
            </a:r>
            <a:endParaRPr lang="en-US" dirty="0"/>
          </a:p>
        </p:txBody>
      </p:sp>
    </p:spTree>
    <p:extLst>
      <p:ext uri="{BB962C8B-B14F-4D97-AF65-F5344CB8AC3E}">
        <p14:creationId xmlns:p14="http://schemas.microsoft.com/office/powerpoint/2010/main" val="290018446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2:1 Therefore if </a:t>
            </a:r>
            <a:r>
              <a:rPr lang="en-US" i="1" dirty="0"/>
              <a:t>there is </a:t>
            </a:r>
            <a:r>
              <a:rPr lang="en-US" dirty="0"/>
              <a:t>any consolation in Christ, if any comfort of love, if any fellowship of the Spirit, if any affection and mercy, </a:t>
            </a:r>
            <a:r>
              <a:rPr lang="en-US" baseline="30000" dirty="0"/>
              <a:t>2</a:t>
            </a:r>
            <a:r>
              <a:rPr lang="en-US" dirty="0"/>
              <a:t> fulfill my joy by being like-minded, having the same love, </a:t>
            </a:r>
            <a:r>
              <a:rPr lang="en-US" i="1" dirty="0"/>
              <a:t>being </a:t>
            </a:r>
            <a:r>
              <a:rPr lang="en-US" dirty="0"/>
              <a:t>of one accord, of one mind. </a:t>
            </a:r>
            <a:r>
              <a:rPr lang="en-US" baseline="30000" dirty="0"/>
              <a:t>3</a:t>
            </a:r>
            <a:r>
              <a:rPr lang="en-US" dirty="0"/>
              <a:t> </a:t>
            </a:r>
            <a:r>
              <a:rPr lang="en-US" i="1" dirty="0"/>
              <a:t>Let </a:t>
            </a:r>
            <a:r>
              <a:rPr lang="en-US" dirty="0"/>
              <a:t>nothing </a:t>
            </a:r>
            <a:r>
              <a:rPr lang="en-US" i="1" dirty="0"/>
              <a:t>be done </a:t>
            </a:r>
            <a:r>
              <a:rPr lang="en-US" dirty="0"/>
              <a:t>through selfish ambition or conceit, but in lowliness of mind let each esteem others better than himself. </a:t>
            </a:r>
            <a:r>
              <a:rPr lang="en-US" baseline="30000" dirty="0"/>
              <a:t>4</a:t>
            </a:r>
            <a:r>
              <a:rPr lang="en-US" dirty="0"/>
              <a:t> Let each of you look out not only for his own interests, but also for the interests of others. </a:t>
            </a:r>
            <a:r>
              <a:rPr lang="en-US" baseline="30000" dirty="0"/>
              <a:t>5</a:t>
            </a:r>
            <a:r>
              <a:rPr lang="en-US" dirty="0"/>
              <a:t> Let this mind be in you which was also in Christ Jesus, </a:t>
            </a:r>
            <a:r>
              <a:rPr lang="en-US" baseline="30000" dirty="0"/>
              <a:t>6</a:t>
            </a:r>
            <a:r>
              <a:rPr lang="en-US" dirty="0"/>
              <a:t> who, being in the form of God, did not consider it robbery to be equal with God, </a:t>
            </a:r>
          </a:p>
        </p:txBody>
      </p:sp>
    </p:spTree>
    <p:extLst>
      <p:ext uri="{BB962C8B-B14F-4D97-AF65-F5344CB8AC3E}">
        <p14:creationId xmlns:p14="http://schemas.microsoft.com/office/powerpoint/2010/main" val="125674826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7</a:t>
            </a:r>
            <a:r>
              <a:rPr lang="en-US" dirty="0"/>
              <a:t> but made Himself of no reputation, taking the form of a bondservant, </a:t>
            </a:r>
            <a:r>
              <a:rPr lang="en-US" i="1" dirty="0"/>
              <a:t>and </a:t>
            </a:r>
            <a:r>
              <a:rPr lang="en-US" dirty="0"/>
              <a:t>coming in the likeness of men. </a:t>
            </a:r>
            <a:r>
              <a:rPr lang="en-US" baseline="30000" dirty="0"/>
              <a:t>8</a:t>
            </a:r>
            <a:r>
              <a:rPr lang="en-US" dirty="0"/>
              <a:t> And being found in appearance as a man, He humbled Himself and became obedient to </a:t>
            </a:r>
            <a:r>
              <a:rPr lang="en-US" i="1" dirty="0"/>
              <a:t>the point of </a:t>
            </a:r>
            <a:r>
              <a:rPr lang="en-US" dirty="0"/>
              <a:t>death, even the death of the cross. </a:t>
            </a:r>
            <a:r>
              <a:rPr lang="en-US" baseline="30000" dirty="0"/>
              <a:t>9</a:t>
            </a:r>
            <a:r>
              <a:rPr lang="en-US" dirty="0"/>
              <a:t> Therefore God also has highly exalted Him and given Him the name which is above every name, </a:t>
            </a:r>
            <a:r>
              <a:rPr lang="en-US" baseline="30000" dirty="0"/>
              <a:t>10</a:t>
            </a:r>
            <a:r>
              <a:rPr lang="en-US" dirty="0"/>
              <a:t> that at the name of Jesus every knee should bow, of those in heaven, and of those on earth, and of those under the earth, </a:t>
            </a:r>
            <a:r>
              <a:rPr lang="en-US" baseline="30000" dirty="0"/>
              <a:t>11</a:t>
            </a:r>
            <a:r>
              <a:rPr lang="en-US" dirty="0"/>
              <a:t> and </a:t>
            </a:r>
            <a:r>
              <a:rPr lang="en-US" i="1" dirty="0"/>
              <a:t>that </a:t>
            </a:r>
            <a:r>
              <a:rPr lang="en-US" dirty="0"/>
              <a:t>every tongue should confess that Jesus Christ </a:t>
            </a:r>
            <a:r>
              <a:rPr lang="en-US" i="1" dirty="0"/>
              <a:t>is </a:t>
            </a:r>
            <a:r>
              <a:rPr lang="en-US" dirty="0"/>
              <a:t>Lord, to the glory of God the Father.</a:t>
            </a:r>
            <a:endParaRPr lang="en-US" dirty="0"/>
          </a:p>
        </p:txBody>
      </p:sp>
    </p:spTree>
    <p:extLst>
      <p:ext uri="{BB962C8B-B14F-4D97-AF65-F5344CB8AC3E}">
        <p14:creationId xmlns:p14="http://schemas.microsoft.com/office/powerpoint/2010/main" val="122279756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3:12 Therefore, as </a:t>
            </a:r>
            <a:r>
              <a:rPr lang="en-US" i="1" dirty="0"/>
              <a:t>the </a:t>
            </a:r>
            <a:r>
              <a:rPr lang="en-US" dirty="0"/>
              <a:t>elect of God, holy and beloved, put on tender mercies, kindness, humility, meekness, longsuffering;  </a:t>
            </a:r>
            <a:r>
              <a:rPr lang="en-US" baseline="30000" dirty="0"/>
              <a:t>13</a:t>
            </a:r>
            <a:r>
              <a:rPr lang="en-US" dirty="0"/>
              <a:t> bearing with one another, and forgiving one another, if anyone has a complaint against another; even as Christ forgave you, so you also </a:t>
            </a:r>
            <a:r>
              <a:rPr lang="en-US" i="1" dirty="0"/>
              <a:t>must do.</a:t>
            </a:r>
            <a:r>
              <a:rPr lang="en-US" dirty="0"/>
              <a:t>  </a:t>
            </a:r>
            <a:r>
              <a:rPr lang="en-US" baseline="30000" dirty="0"/>
              <a:t>14</a:t>
            </a:r>
            <a:r>
              <a:rPr lang="en-US" dirty="0"/>
              <a:t> But above all these things put on love, which is the bond of perfection.</a:t>
            </a:r>
          </a:p>
        </p:txBody>
      </p:sp>
    </p:spTree>
    <p:extLst>
      <p:ext uri="{BB962C8B-B14F-4D97-AF65-F5344CB8AC3E}">
        <p14:creationId xmlns:p14="http://schemas.microsoft.com/office/powerpoint/2010/main" val="116378405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8941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In the time of our Savior they were in the constant habit of using the Old Testament, where the promise perpetually occurs, and they used it as a proverbial, expression to denote any great blessings, perhaps as the sum of all blessings. Ps. 37:20; Isa. 60:1. Our Savior used it in this sense, and meant to say, not that the meek would own great  property or have many lands, but that they would posses peculiar blessings. The Jews also considered the land of Canaan as a type of heaven, and of the blessings under the Messiah. To inherit the land became</a:t>
            </a:r>
            <a:r>
              <a:rPr lang="en-US" sz="2600" dirty="0" smtClean="0"/>
              <a:t>, therefore</a:t>
            </a:r>
            <a:r>
              <a:rPr lang="en-US" sz="2600" dirty="0"/>
              <a:t>, an expression denoting those blessings. When our Savior uses </a:t>
            </a:r>
            <a:r>
              <a:rPr lang="en-US" sz="2600" dirty="0" smtClean="0"/>
              <a:t>this </a:t>
            </a:r>
            <a:r>
              <a:rPr lang="en-US" sz="2600" dirty="0"/>
              <a:t>language here, he means that the meek shall be received into his kingdom, and partake of its blessings here, and of the glories of the heavenly Canaan hereafter. (Albert Barnes, Matthew and Mark, p. 44). </a:t>
            </a:r>
          </a:p>
        </p:txBody>
      </p:sp>
    </p:spTree>
    <p:extLst>
      <p:ext uri="{BB962C8B-B14F-4D97-AF65-F5344CB8AC3E}">
        <p14:creationId xmlns:p14="http://schemas.microsoft.com/office/powerpoint/2010/main" val="335878686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Inherit the earth ... does not refer exclusively to the "new heaven and the new earth" (2 Peter 3:13), but to this present earth as well. This is not a mere prophecy that the Christians shall be the landed gentry; but it is a statement that their relationship to the earth and its possessions shall be such as to bring them the greatest possible benefit and enjoyment of it.</a:t>
            </a:r>
          </a:p>
        </p:txBody>
      </p:sp>
    </p:spTree>
    <p:extLst>
      <p:ext uri="{BB962C8B-B14F-4D97-AF65-F5344CB8AC3E}">
        <p14:creationId xmlns:p14="http://schemas.microsoft.com/office/powerpoint/2010/main" val="184226847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7904" y="0"/>
            <a:ext cx="6108192" cy="6858000"/>
          </a:xfrm>
          <a:prstGeom prst="rect">
            <a:avLst/>
          </a:prstGeom>
        </p:spPr>
      </p:pic>
    </p:spTree>
    <p:extLst>
      <p:ext uri="{BB962C8B-B14F-4D97-AF65-F5344CB8AC3E}">
        <p14:creationId xmlns:p14="http://schemas.microsoft.com/office/powerpoint/2010/main" val="182982484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4. The Seventh Day Adventist turn this sermon into an extension of the Ten Commandments that were given on Mt. Sinai. </a:t>
            </a:r>
          </a:p>
          <a:p>
            <a:r>
              <a:rPr lang="en-US" dirty="0"/>
              <a:t>5. Others look at the sermon as a contrast to the Ten Commandments. </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6. Some Christians turn it into a modern version of the Ten Commandments. </a:t>
            </a:r>
          </a:p>
          <a:p>
            <a:pPr marL="457200" lvl="0" indent="-457200">
              <a:buFont typeface="Arial" pitchFamily="34" charset="0"/>
              <a:buChar char="•"/>
            </a:pPr>
            <a:r>
              <a:rPr lang="en-US" dirty="0"/>
              <a:t>They have done to the Sermon of the Mount what the Jews did to the Law – they have drained the life right out of it. </a:t>
            </a:r>
          </a:p>
          <a:p>
            <a:pPr marL="457200" lvl="0" indent="-457200">
              <a:buFont typeface="Arial" pitchFamily="34" charset="0"/>
              <a:buChar char="•"/>
            </a:pPr>
            <a:r>
              <a:rPr lang="en-US" dirty="0"/>
              <a:t>They have turned it into a series of “Thou </a:t>
            </a:r>
            <a:r>
              <a:rPr lang="en-US" dirty="0" err="1"/>
              <a:t>shalts</a:t>
            </a:r>
            <a:r>
              <a:rPr lang="en-US" dirty="0"/>
              <a:t>” and “Thou </a:t>
            </a:r>
            <a:r>
              <a:rPr lang="en-US" dirty="0" smtClean="0"/>
              <a:t>shall </a:t>
            </a:r>
            <a:r>
              <a:rPr lang="en-US" dirty="0" err="1"/>
              <a:t>nots</a:t>
            </a:r>
            <a:r>
              <a:rPr lang="en-US" dirty="0"/>
              <a:t>.”</a:t>
            </a:r>
          </a:p>
          <a:p>
            <a:pPr marL="457200" lvl="0" indent="-457200">
              <a:buFont typeface="Arial" pitchFamily="34" charset="0"/>
              <a:buChar char="•"/>
            </a:pPr>
            <a:r>
              <a:rPr lang="en-US" dirty="0"/>
              <a:t>The Sermon on the Mount is one of the least understood, least followed teachings of Christ.</a:t>
            </a:r>
          </a:p>
          <a:p>
            <a:pPr marL="457200" lvl="0" indent="-457200">
              <a:buFont typeface="Arial" pitchFamily="34" charset="0"/>
              <a:buChar char="•"/>
            </a:pPr>
            <a:r>
              <a:rPr lang="en-US" dirty="0"/>
              <a:t>It contains meat for the mature and will challenge you as long as you live.  </a:t>
            </a:r>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“It seems certain that no other speech ever delivered has so influenced man as has this sermon on the mount. Its contents, so superior to any production of man, proved the Deity of its author. Its teaching is out of harmony with any school of religion of philosophy of that day; hence there brightest lights could not have produced it. It is not eclectic, that is , its contents are not a collection of the best thoughts of that and previous ages. Its teaching is distinct, revolutionary, challenging every school of religious thought of the times, both Jewish and heathen. It is not a product of the times, but of Deity.” (R. L. Whiteside, Bible Studies, Vol. 4, p. 117). </a:t>
            </a:r>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5:1 And seeing the multitudes, He went up on a mountain, and when He was seated His disciples came to Him.</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82299" y="1066800"/>
            <a:ext cx="4750816" cy="5334000"/>
          </a:xfrm>
          <a:prstGeom prst="rect">
            <a:avLst/>
          </a:prstGeom>
        </p:spPr>
      </p:pic>
    </p:spTree>
    <p:extLst>
      <p:ext uri="{BB962C8B-B14F-4D97-AF65-F5344CB8AC3E}">
        <p14:creationId xmlns:p14="http://schemas.microsoft.com/office/powerpoint/2010/main" val="231060530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traditional site of this mountain is seven miles southwest of Capernaum; the place is known as The Horns of </a:t>
            </a:r>
            <a:r>
              <a:rPr lang="en-US" dirty="0" err="1"/>
              <a:t>Hattin</a:t>
            </a:r>
            <a:r>
              <a:rPr lang="en-US" dirty="0"/>
              <a:t>. Note the custom of sitting down to teach, a procedure that was long followed in the early church. Sitting to teach was an indication of authority. </a:t>
            </a:r>
            <a:r>
              <a:rPr lang="en-US" dirty="0" err="1"/>
              <a:t>Dummelow</a:t>
            </a:r>
            <a:r>
              <a:rPr lang="en-US" dirty="0"/>
              <a:t> noted that in the "early church, the preacher sat, and the congregation, including the emperor, stood."</a:t>
            </a:r>
            <a:r>
              <a:rPr lang="en-US" baseline="30000" dirty="0"/>
              <a:t>[1]</a:t>
            </a:r>
            <a:r>
              <a:rPr lang="en-US" dirty="0"/>
              <a:t> Most of the cathedrals of Europe are still without pews or other seating facilities for the congregation. The reformer, Martin Luther, alluded to this custom when he said, objecting to the Pope's remaining seated to observe the Lord's Supper, "Let him stand up when he takes the communion, like any other stinking sinner."</a:t>
            </a:r>
            <a:endParaRPr lang="en-US" dirty="0"/>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5:2 Then He opened His mouth and taught them, saying:  </a:t>
            </a:r>
            <a:r>
              <a:rPr lang="en-US" baseline="30000" dirty="0"/>
              <a:t>3</a:t>
            </a:r>
            <a:r>
              <a:rPr lang="en-US" dirty="0"/>
              <a:t> "Blessed </a:t>
            </a:r>
            <a:r>
              <a:rPr lang="en-US" i="1" dirty="0"/>
              <a:t>are </a:t>
            </a:r>
            <a:r>
              <a:rPr lang="en-US" dirty="0"/>
              <a:t>the poor in spirit, For theirs is the kingdom of heaven.  </a:t>
            </a:r>
            <a:r>
              <a:rPr lang="en-US" baseline="30000" dirty="0"/>
              <a:t>4</a:t>
            </a:r>
            <a:r>
              <a:rPr lang="en-US" dirty="0"/>
              <a:t> Blessed </a:t>
            </a:r>
            <a:r>
              <a:rPr lang="en-US" i="1" dirty="0"/>
              <a:t>are </a:t>
            </a:r>
            <a:r>
              <a:rPr lang="en-US" dirty="0"/>
              <a:t>those who mourn, For they shall be comforted.  </a:t>
            </a:r>
            <a:r>
              <a:rPr lang="en-US" baseline="30000" dirty="0"/>
              <a:t>5</a:t>
            </a:r>
            <a:r>
              <a:rPr lang="en-US" dirty="0"/>
              <a:t> Blessed </a:t>
            </a:r>
            <a:r>
              <a:rPr lang="en-US" i="1" dirty="0"/>
              <a:t>are </a:t>
            </a:r>
            <a:r>
              <a:rPr lang="en-US" dirty="0"/>
              <a:t>the meek, For they shall inherit the earth.  </a:t>
            </a:r>
            <a:r>
              <a:rPr lang="en-US" baseline="30000" dirty="0"/>
              <a:t>6</a:t>
            </a:r>
            <a:r>
              <a:rPr lang="en-US" dirty="0"/>
              <a:t> Blessed </a:t>
            </a:r>
            <a:r>
              <a:rPr lang="en-US" i="1" dirty="0"/>
              <a:t>are </a:t>
            </a:r>
            <a:r>
              <a:rPr lang="en-US" dirty="0"/>
              <a:t>those who hunger and thirst for righteousness, For they shall be filled.  </a:t>
            </a:r>
            <a:r>
              <a:rPr lang="en-US" baseline="30000" dirty="0"/>
              <a:t>7</a:t>
            </a:r>
            <a:r>
              <a:rPr lang="en-US" dirty="0"/>
              <a:t> Blessed </a:t>
            </a:r>
            <a:r>
              <a:rPr lang="en-US" i="1" dirty="0"/>
              <a:t>are </a:t>
            </a:r>
            <a:r>
              <a:rPr lang="en-US" dirty="0"/>
              <a:t>the merciful, For they shall obtain mercy.  </a:t>
            </a:r>
            <a:r>
              <a:rPr lang="en-US" baseline="30000" dirty="0"/>
              <a:t>8</a:t>
            </a:r>
            <a:r>
              <a:rPr lang="en-US" dirty="0"/>
              <a:t> Blessed </a:t>
            </a:r>
            <a:r>
              <a:rPr lang="en-US" i="1" dirty="0"/>
              <a:t>are </a:t>
            </a:r>
            <a:r>
              <a:rPr lang="en-US" dirty="0"/>
              <a:t>the pure in heart, For they shall see God.  </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2519</TotalTime>
  <Words>2217</Words>
  <Application>Microsoft Office PowerPoint</Application>
  <PresentationFormat>On-screen Show (4:3)</PresentationFormat>
  <Paragraphs>48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58</cp:revision>
  <dcterms:created xsi:type="dcterms:W3CDTF">2006-12-19T00:50:39Z</dcterms:created>
  <dcterms:modified xsi:type="dcterms:W3CDTF">2013-07-28T01:26:41Z</dcterms:modified>
</cp:coreProperties>
</file>